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87" r:id="rId3"/>
    <p:sldId id="257" r:id="rId4"/>
    <p:sldId id="258" r:id="rId5"/>
    <p:sldId id="263" r:id="rId6"/>
    <p:sldId id="265" r:id="rId7"/>
    <p:sldId id="266" r:id="rId8"/>
    <p:sldId id="267" r:id="rId9"/>
    <p:sldId id="268" r:id="rId10"/>
    <p:sldId id="269" r:id="rId11"/>
    <p:sldId id="272" r:id="rId12"/>
    <p:sldId id="270" r:id="rId13"/>
    <p:sldId id="271" r:id="rId14"/>
    <p:sldId id="273" r:id="rId15"/>
    <p:sldId id="274" r:id="rId16"/>
    <p:sldId id="275" r:id="rId17"/>
    <p:sldId id="276" r:id="rId18"/>
    <p:sldId id="278" r:id="rId19"/>
    <p:sldId id="279" r:id="rId20"/>
    <p:sldId id="281" r:id="rId21"/>
    <p:sldId id="282" r:id="rId22"/>
    <p:sldId id="288" r:id="rId23"/>
    <p:sldId id="283" r:id="rId24"/>
    <p:sldId id="290" r:id="rId25"/>
    <p:sldId id="280" r:id="rId26"/>
    <p:sldId id="286" r:id="rId2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-348" y="-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2C1B13-1AFE-4FAC-8DC9-C2570D697D4B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6248BD-6493-438C-AD81-8AAADF96119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74566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5889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395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292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76642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4209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931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8317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752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3758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005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26102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C04134-37C7-40BC-9AA9-705C117F3ED4}" type="datetimeFigureOut">
              <a:rPr lang="ru-RU" smtClean="0"/>
              <a:t>15.08.2019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D99EAE-C356-4257-9632-4B5513EAEBC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779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mp"/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jobs.dou.ua/vacancies/?category=PH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jobs.dou.ua/salaries/dynamics/Dnipro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1867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6049" y="2127739"/>
            <a:ext cx="9398976" cy="2202962"/>
          </a:xfrm>
          <a:solidFill>
            <a:srgbClr val="92D050">
              <a:alpha val="67843"/>
            </a:srgbClr>
          </a:solidFill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ru-RU" sz="4800" b="1" dirty="0"/>
              <a:t>Что нужно знать чтобы стать PHP-разработчиком? Пошаговая инструкция</a:t>
            </a:r>
          </a:p>
        </p:txBody>
      </p:sp>
    </p:spTree>
    <p:extLst>
      <p:ext uri="{BB962C8B-B14F-4D97-AF65-F5344CB8AC3E}">
        <p14:creationId xmlns:p14="http://schemas.microsoft.com/office/powerpoint/2010/main" val="3366947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Создавать</a:t>
            </a:r>
            <a:r>
              <a:rPr lang="uk-UA" dirty="0" smtClean="0"/>
              <a:t> </a:t>
            </a:r>
            <a:r>
              <a:rPr lang="uk-UA" dirty="0" err="1" smtClean="0"/>
              <a:t>платформонезависим</a:t>
            </a:r>
            <a:r>
              <a:rPr lang="ru-RU" dirty="0" err="1" smtClean="0"/>
              <a:t>ый</a:t>
            </a:r>
            <a:r>
              <a:rPr lang="ru-RU" dirty="0" smtClean="0"/>
              <a:t> код</a:t>
            </a:r>
            <a:endParaRPr lang="ru-R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9094" y="3979616"/>
            <a:ext cx="2295525" cy="19907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1099" y="1818615"/>
            <a:ext cx="2619375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779" y="1975777"/>
            <a:ext cx="2876550" cy="15906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385" y="3851542"/>
            <a:ext cx="3962400" cy="1944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19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Преимущества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44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Простой в изучении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313" y="1825625"/>
            <a:ext cx="6943374" cy="4351338"/>
          </a:xfrm>
        </p:spPr>
      </p:pic>
    </p:spTree>
    <p:extLst>
      <p:ext uri="{BB962C8B-B14F-4D97-AF65-F5344CB8AC3E}">
        <p14:creationId xmlns:p14="http://schemas.microsoft.com/office/powerpoint/2010/main" val="1520916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Бесплатный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47" y="1404815"/>
            <a:ext cx="5530306" cy="5192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33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Открытый исходный код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892" y="1690688"/>
            <a:ext cx="4904215" cy="4904215"/>
          </a:xfrm>
        </p:spPr>
      </p:pic>
    </p:spTree>
    <p:extLst>
      <p:ext uri="{BB962C8B-B14F-4D97-AF65-F5344CB8AC3E}">
        <p14:creationId xmlns:p14="http://schemas.microsoft.com/office/powerpoint/2010/main" val="103232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Хорошо документированный</a:t>
            </a:r>
            <a:endParaRPr lang="ru-RU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006" y="1465140"/>
            <a:ext cx="10067454" cy="5155468"/>
          </a:xfrm>
        </p:spPr>
      </p:pic>
    </p:spTree>
    <p:extLst>
      <p:ext uri="{BB962C8B-B14F-4D97-AF65-F5344CB8AC3E}">
        <p14:creationId xmlns:p14="http://schemas.microsoft.com/office/powerpoint/2010/main" val="7795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Огромное количество дополнительных библиотек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063" t="884" r="18967" b="8618"/>
          <a:stretch/>
        </p:blipFill>
        <p:spPr>
          <a:xfrm>
            <a:off x="618393" y="1690688"/>
            <a:ext cx="11232776" cy="1679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5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Поддерживает несколько парадигм программирования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8439" y="1412386"/>
            <a:ext cx="7144646" cy="5358485"/>
          </a:xfrm>
        </p:spPr>
      </p:pic>
    </p:spTree>
    <p:extLst>
      <p:ext uri="{BB962C8B-B14F-4D97-AF65-F5344CB8AC3E}">
        <p14:creationId xmlns:p14="http://schemas.microsoft.com/office/powerpoint/2010/main" val="142054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Безопасный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582" y="1672218"/>
            <a:ext cx="5913101" cy="5185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3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Возможность расширения за счет своих библиотек на С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678" y="1825625"/>
            <a:ext cx="5724630" cy="4452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2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 </a:t>
            </a:r>
            <a:r>
              <a:rPr lang="ru-RU" dirty="0" smtClean="0"/>
              <a:t>программе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40157"/>
            <a:ext cx="10515600" cy="4351338"/>
          </a:xfrm>
        </p:spPr>
        <p:txBody>
          <a:bodyPr/>
          <a:lstStyle/>
          <a:p>
            <a:r>
              <a:rPr lang="ru-RU" dirty="0" smtClean="0"/>
              <a:t>Краткая история </a:t>
            </a:r>
            <a:r>
              <a:rPr lang="en-US" dirty="0" smtClean="0"/>
              <a:t>PHP</a:t>
            </a:r>
            <a:r>
              <a:rPr lang="ru-RU" dirty="0" smtClean="0"/>
              <a:t>    </a:t>
            </a:r>
          </a:p>
          <a:p>
            <a:r>
              <a:rPr lang="ru-RU" dirty="0" smtClean="0"/>
              <a:t>Кто </a:t>
            </a:r>
            <a:r>
              <a:rPr lang="ru-RU" dirty="0"/>
              <a:t>такой разработчик на РНР?</a:t>
            </a:r>
          </a:p>
          <a:p>
            <a:r>
              <a:rPr lang="ru-RU" dirty="0" smtClean="0"/>
              <a:t>Топ возможностей </a:t>
            </a:r>
            <a:r>
              <a:rPr lang="ru-RU" dirty="0"/>
              <a:t>и преимуществ PHP.</a:t>
            </a:r>
          </a:p>
          <a:p>
            <a:r>
              <a:rPr lang="ru-RU" dirty="0" smtClean="0"/>
              <a:t>Востребованность </a:t>
            </a:r>
            <a:r>
              <a:rPr lang="ru-RU" dirty="0"/>
              <a:t>и перспективы данной профессии.</a:t>
            </a:r>
          </a:p>
          <a:p>
            <a:r>
              <a:rPr lang="ru-RU" dirty="0" smtClean="0"/>
              <a:t>Почему </a:t>
            </a:r>
            <a:r>
              <a:rPr lang="ru-RU" dirty="0"/>
              <a:t>вам стоит заняться изучением РНР?</a:t>
            </a:r>
          </a:p>
          <a:p>
            <a:r>
              <a:rPr lang="ru-RU" dirty="0" smtClean="0"/>
              <a:t>Пути </a:t>
            </a:r>
            <a:r>
              <a:rPr lang="ru-RU" dirty="0"/>
              <a:t>вашего профессионального развития.</a:t>
            </a:r>
          </a:p>
          <a:p>
            <a:r>
              <a:rPr lang="ru-RU" dirty="0" smtClean="0"/>
              <a:t>Как </a:t>
            </a:r>
            <a:r>
              <a:rPr lang="ru-RU" dirty="0"/>
              <a:t>стать РНР разработчиком – пошаговая инструкция.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3403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Много хостингов (в том числе бесплатных)</a:t>
            </a:r>
            <a:endParaRPr lang="ru-RU" dirty="0"/>
          </a:p>
        </p:txBody>
      </p:sp>
      <p:pic>
        <p:nvPicPr>
          <p:cNvPr id="4" name="Content Placeholder 3" descr="Screen Clippi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55411"/>
            <a:ext cx="2666801" cy="1033826"/>
          </a:xfrm>
        </p:spPr>
      </p:pic>
      <p:pic>
        <p:nvPicPr>
          <p:cNvPr id="5" name="Picture 4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2530" y="4253960"/>
            <a:ext cx="2255743" cy="10390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895" y="2640049"/>
            <a:ext cx="3243632" cy="6645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527" y="4253959"/>
            <a:ext cx="1648446" cy="117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29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Постоянная потребность в специалистах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6857826" y="6391980"/>
            <a:ext cx="4548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2"/>
              </a:rPr>
              <a:t>https://jobs.dou.ua/vacancies/?category=PHP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25" y="1521069"/>
            <a:ext cx="12030075" cy="132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61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853" y="147184"/>
            <a:ext cx="9624293" cy="671081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70706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5000" y="0"/>
            <a:ext cx="10515600" cy="1325563"/>
          </a:xfrm>
        </p:spPr>
        <p:txBody>
          <a:bodyPr/>
          <a:lstStyle/>
          <a:p>
            <a:r>
              <a:rPr lang="ru-RU" dirty="0" smtClean="0"/>
              <a:t>Высокие зарплаты</a:t>
            </a:r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7553999" y="6466095"/>
            <a:ext cx="46380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hlinkClick r:id="rId2"/>
              </a:rPr>
              <a:t>https://jobs.dou.ua/salaries/dynamics/Dnipro/</a:t>
            </a:r>
            <a:r>
              <a:rPr lang="ru-RU" dirty="0" smtClean="0"/>
              <a:t> 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6774"/>
          <a:stretch/>
        </p:blipFill>
        <p:spPr>
          <a:xfrm>
            <a:off x="1113496" y="1159328"/>
            <a:ext cx="10441196" cy="5388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901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" dirty="0"/>
              <a:t>Как </a:t>
            </a:r>
            <a:r>
              <a:rPr lang="ru" dirty="0" smtClean="0"/>
              <a:t>стать </a:t>
            </a:r>
            <a:r>
              <a:rPr lang="en-US" dirty="0" smtClean="0"/>
              <a:t>PHP-</a:t>
            </a:r>
            <a:r>
              <a:rPr lang="ru-RU" dirty="0" smtClean="0"/>
              <a:t>разработчиком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68525"/>
            <a:ext cx="10515600" cy="4351338"/>
          </a:xfrm>
        </p:spPr>
        <p:txBody>
          <a:bodyPr>
            <a:normAutofit/>
          </a:bodyPr>
          <a:lstStyle/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Захотеть</a:t>
            </a:r>
            <a:endParaRPr lang="ru-RU" sz="3200" dirty="0">
              <a:latin typeface="+mj-lt"/>
              <a:ea typeface="+mj-ea"/>
              <a:cs typeface="+mj-cs"/>
              <a:sym typeface="Comic Sans MS"/>
            </a:endParaRP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Выбрать 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способы </a:t>
            </a: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обучения</a:t>
            </a: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Учить теорию, подкреплять практикой </a:t>
            </a:r>
            <a:endParaRPr lang="ru-RU" sz="3200" dirty="0">
              <a:latin typeface="+mj-lt"/>
              <a:ea typeface="+mj-ea"/>
              <a:cs typeface="+mj-cs"/>
              <a:sym typeface="Comic Sans MS"/>
            </a:endParaRP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Мучить 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преподавателей</a:t>
            </a: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Написать 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дипломную работу и считать себя умным</a:t>
            </a:r>
          </a:p>
          <a:p>
            <a:pPr>
              <a:buFont typeface="Comic Sans MS"/>
              <a:buAutoNum type="arabicPeriod"/>
            </a:pPr>
            <a:r>
              <a:rPr lang="ru-RU" sz="3200" dirty="0" smtClean="0">
                <a:latin typeface="+mj-lt"/>
                <a:ea typeface="+mj-ea"/>
                <a:cs typeface="+mj-cs"/>
                <a:sym typeface="Comic Sans MS"/>
              </a:rPr>
              <a:t> Пойти 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на позицию </a:t>
            </a:r>
            <a:r>
              <a:rPr lang="ru-RU" sz="3200" dirty="0" err="1">
                <a:latin typeface="+mj-lt"/>
                <a:ea typeface="+mj-ea"/>
                <a:cs typeface="+mj-cs"/>
                <a:sym typeface="Comic Sans MS"/>
              </a:rPr>
              <a:t>Junior</a:t>
            </a:r>
            <a:r>
              <a:rPr lang="ru-RU" sz="3200" dirty="0">
                <a:latin typeface="+mj-lt"/>
                <a:ea typeface="+mj-ea"/>
                <a:cs typeface="+mj-cs"/>
                <a:sym typeface="Comic Sans MS"/>
              </a:rPr>
              <a:t> </a:t>
            </a:r>
            <a:r>
              <a:rPr lang="ru-RU" sz="3200" dirty="0" err="1">
                <a:latin typeface="+mj-lt"/>
                <a:ea typeface="+mj-ea"/>
                <a:cs typeface="+mj-cs"/>
                <a:sym typeface="Comic Sans MS"/>
              </a:rPr>
              <a:t>developer</a:t>
            </a:r>
            <a:endParaRPr lang="ru-RU" sz="3200" dirty="0">
              <a:latin typeface="+mj-lt"/>
              <a:ea typeface="+mj-ea"/>
              <a:cs typeface="+mj-cs"/>
              <a:sym typeface="Comic Sans MS"/>
            </a:endParaRPr>
          </a:p>
          <a:p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2737003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4994" y="0"/>
            <a:ext cx="12521987" cy="833964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980913" y="2271256"/>
            <a:ext cx="10552996" cy="120032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Курс «</a:t>
            </a:r>
            <a:r>
              <a:rPr 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PHP-</a:t>
            </a:r>
            <a:r>
              <a:rPr lang="ru-RU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разработчик»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0913" y="3472513"/>
            <a:ext cx="10552996" cy="1200329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72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Старт занятий: 7 октября</a:t>
            </a:r>
            <a:endParaRPr lang="en-US" sz="72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0341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27185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Кто и когда придумал этот PHP?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317994"/>
            <a:ext cx="7160602" cy="2412267"/>
          </a:xfrm>
        </p:spPr>
        <p:txBody>
          <a:bodyPr>
            <a:noAutofit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ru-RU" dirty="0" smtClean="0"/>
              <a:t>В 1994 году датский программист </a:t>
            </a:r>
            <a:r>
              <a:rPr lang="ru-RU" b="1" dirty="0" err="1" smtClean="0">
                <a:solidFill>
                  <a:srgbClr val="0070C0"/>
                </a:solidFill>
              </a:rPr>
              <a:t>Расмус</a:t>
            </a:r>
            <a:r>
              <a:rPr lang="ru-RU" b="1" dirty="0" smtClean="0">
                <a:solidFill>
                  <a:srgbClr val="0070C0"/>
                </a:solidFill>
              </a:rPr>
              <a:t> </a:t>
            </a:r>
            <a:r>
              <a:rPr lang="ru-RU" b="1" dirty="0" err="1" smtClean="0">
                <a:solidFill>
                  <a:srgbClr val="0070C0"/>
                </a:solidFill>
              </a:rPr>
              <a:t>Лердорф</a:t>
            </a:r>
            <a:r>
              <a:rPr lang="ru-RU" b="1" dirty="0" smtClean="0">
                <a:solidFill>
                  <a:srgbClr val="0070C0"/>
                </a:solidFill>
              </a:rPr>
              <a:t> </a:t>
            </a:r>
            <a:r>
              <a:rPr lang="ru-RU" dirty="0" smtClean="0"/>
              <a:t>для учёта посетителей своей страницы с резюме в Интернете, разработал новый язык программирования PHP. 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1432" y="2098187"/>
            <a:ext cx="3543544" cy="3543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вообще означает </a:t>
            </a:r>
            <a:r>
              <a:rPr lang="en-US" dirty="0" smtClean="0"/>
              <a:t>PHP?</a:t>
            </a:r>
            <a:endParaRPr lang="ru-R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247656"/>
            <a:ext cx="10515600" cy="3511306"/>
          </a:xfrm>
        </p:spPr>
        <p:txBody>
          <a:bodyPr>
            <a:noAutofit/>
          </a:bodyPr>
          <a:lstStyle/>
          <a:p>
            <a:r>
              <a:rPr lang="ru-RU" sz="3200" dirty="0" smtClean="0"/>
              <a:t>Изначально, аббревиатура PHP расшифровывалась как </a:t>
            </a:r>
            <a:r>
              <a:rPr lang="ru-RU" sz="3200" b="1" dirty="0" err="1" smtClean="0">
                <a:solidFill>
                  <a:srgbClr val="0070C0"/>
                </a:solidFill>
              </a:rPr>
              <a:t>Personal</a:t>
            </a:r>
            <a:r>
              <a:rPr lang="ru-RU" sz="3200" b="1" dirty="0" smtClean="0">
                <a:solidFill>
                  <a:srgbClr val="0070C0"/>
                </a:solidFill>
              </a:rPr>
              <a:t> </a:t>
            </a:r>
            <a:r>
              <a:rPr lang="ru-RU" sz="3200" b="1" dirty="0" err="1" smtClean="0">
                <a:solidFill>
                  <a:srgbClr val="0070C0"/>
                </a:solidFill>
              </a:rPr>
              <a:t>Home</a:t>
            </a:r>
            <a:r>
              <a:rPr lang="ru-RU" sz="3200" b="1" dirty="0" smtClean="0">
                <a:solidFill>
                  <a:srgbClr val="0070C0"/>
                </a:solidFill>
              </a:rPr>
              <a:t> </a:t>
            </a:r>
            <a:r>
              <a:rPr lang="ru-RU" sz="3200" b="1" dirty="0" err="1" smtClean="0">
                <a:solidFill>
                  <a:srgbClr val="0070C0"/>
                </a:solidFill>
              </a:rPr>
              <a:t>Page</a:t>
            </a:r>
            <a:r>
              <a:rPr lang="ru-RU" sz="3200" dirty="0" smtClean="0"/>
              <a:t> (Личная Домашняя Страница)</a:t>
            </a:r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r>
              <a:rPr lang="ru-RU" sz="3200" dirty="0"/>
              <a:t>Н</a:t>
            </a:r>
            <a:r>
              <a:rPr lang="ru-RU" sz="3200" dirty="0" smtClean="0"/>
              <a:t>о в последствии расшифровку изменили на</a:t>
            </a:r>
            <a:r>
              <a:rPr lang="en-US" sz="3200" dirty="0" smtClean="0"/>
              <a:t> </a:t>
            </a:r>
            <a:br>
              <a:rPr lang="en-US" sz="3200" dirty="0" smtClean="0"/>
            </a:br>
            <a:r>
              <a:rPr lang="en-US" sz="3200" b="1" dirty="0" smtClean="0">
                <a:solidFill>
                  <a:srgbClr val="0070C0"/>
                </a:solidFill>
              </a:rPr>
              <a:t>PHP</a:t>
            </a:r>
            <a:r>
              <a:rPr lang="ru-RU" sz="3200" b="1" dirty="0" smtClean="0">
                <a:solidFill>
                  <a:srgbClr val="0070C0"/>
                </a:solidFill>
              </a:rPr>
              <a:t> </a:t>
            </a:r>
            <a:r>
              <a:rPr lang="ru-RU" sz="3200" b="1" dirty="0" err="1" smtClean="0">
                <a:solidFill>
                  <a:srgbClr val="0070C0"/>
                </a:solidFill>
              </a:rPr>
              <a:t>Hypertext</a:t>
            </a:r>
            <a:r>
              <a:rPr lang="ru-RU" sz="3200" b="1" dirty="0" smtClean="0">
                <a:solidFill>
                  <a:srgbClr val="0070C0"/>
                </a:solidFill>
              </a:rPr>
              <a:t> </a:t>
            </a:r>
            <a:r>
              <a:rPr lang="ru-RU" sz="3200" b="1" dirty="0" err="1" smtClean="0">
                <a:solidFill>
                  <a:srgbClr val="0070C0"/>
                </a:solidFill>
              </a:rPr>
              <a:t>Preprocessor</a:t>
            </a:r>
            <a:r>
              <a:rPr lang="ru-RU" sz="3200" dirty="0" smtClean="0"/>
              <a:t> — «препроцессор гипертекста», под гипертекстом естественно понимался язык разметки HTML. </a:t>
            </a:r>
            <a:endParaRPr lang="ru-RU" sz="3200" dirty="0"/>
          </a:p>
        </p:txBody>
      </p:sp>
    </p:spTree>
    <p:extLst>
      <p:ext uri="{BB962C8B-B14F-4D97-AF65-F5344CB8AC3E}">
        <p14:creationId xmlns:p14="http://schemas.microsoft.com/office/powerpoint/2010/main" val="1273295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Возможности</a:t>
            </a:r>
            <a:endParaRPr lang="ru-R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0498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Создание веб-сайтов различного уровня сложности </a:t>
            </a:r>
            <a:endParaRPr lang="ru-RU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91" y="4446797"/>
            <a:ext cx="1835761" cy="1829840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2107039"/>
            <a:ext cx="1559353" cy="155935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6323" y="2034164"/>
            <a:ext cx="1559353" cy="15593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914" y="4865838"/>
            <a:ext cx="2690447" cy="988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52" y="1818984"/>
            <a:ext cx="3020152" cy="21354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53194" y="4446797"/>
            <a:ext cx="1680797" cy="168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Создание приложений для командной строки, оконных приложений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57962" y="1951099"/>
            <a:ext cx="5069316" cy="38901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51099"/>
            <a:ext cx="5210908" cy="389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8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34525" r="5928" b="31017"/>
          <a:stretch/>
        </p:blipFill>
        <p:spPr>
          <a:xfrm>
            <a:off x="997716" y="4773610"/>
            <a:ext cx="4103810" cy="150319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Взаимодействовать с разными базами данных</a:t>
            </a:r>
            <a:endParaRPr lang="ru-RU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6" y="2147204"/>
            <a:ext cx="2232877" cy="2303585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4414" y="1830458"/>
            <a:ext cx="1907931" cy="19079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602" y="5155859"/>
            <a:ext cx="3927231" cy="112094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8480" y="1925515"/>
            <a:ext cx="2847975" cy="16002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530" y="3738389"/>
            <a:ext cx="4683369" cy="120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28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Создавать веб-сайты на базе открытых и закрытых CMS</a:t>
            </a:r>
            <a:endParaRPr lang="ru-RU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327" y="2066254"/>
            <a:ext cx="2466975" cy="184785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930" y="4289670"/>
            <a:ext cx="1644161" cy="16441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0828" y="2329962"/>
            <a:ext cx="1822572" cy="18225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554" y="3982915"/>
            <a:ext cx="2467031" cy="195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58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234</Words>
  <Application>Microsoft Office PowerPoint</Application>
  <PresentationFormat>Widescreen</PresentationFormat>
  <Paragraphs>45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Comic Sans MS</vt:lpstr>
      <vt:lpstr>Office Theme</vt:lpstr>
      <vt:lpstr>Что нужно знать чтобы стать PHP-разработчиком? Пошаговая инструкция</vt:lpstr>
      <vt:lpstr>В программе </vt:lpstr>
      <vt:lpstr>Кто и когда придумал этот PHP?</vt:lpstr>
      <vt:lpstr>Что вообще означает PHP?</vt:lpstr>
      <vt:lpstr>Возможности</vt:lpstr>
      <vt:lpstr>Создание веб-сайтов различного уровня сложности </vt:lpstr>
      <vt:lpstr>Создание приложений для командной строки, оконных приложений</vt:lpstr>
      <vt:lpstr>Взаимодействовать с разными базами данных</vt:lpstr>
      <vt:lpstr>Создавать веб-сайты на базе открытых и закрытых CMS</vt:lpstr>
      <vt:lpstr>Создавать платформонезависимый код</vt:lpstr>
      <vt:lpstr>Преимущества</vt:lpstr>
      <vt:lpstr>Простой в изучении</vt:lpstr>
      <vt:lpstr>Бесплатный</vt:lpstr>
      <vt:lpstr>Открытый исходный код</vt:lpstr>
      <vt:lpstr>Хорошо документированный</vt:lpstr>
      <vt:lpstr>Огромное количество дополнительных библиотек</vt:lpstr>
      <vt:lpstr>Поддерживает несколько парадигм программирования</vt:lpstr>
      <vt:lpstr>Безопасный</vt:lpstr>
      <vt:lpstr>Возможность расширения за счет своих библиотек на С</vt:lpstr>
      <vt:lpstr>Много хостингов (в том числе бесплатных)</vt:lpstr>
      <vt:lpstr>Постоянная потребность в специалистах</vt:lpstr>
      <vt:lpstr>PowerPoint Presentation</vt:lpstr>
      <vt:lpstr>Высокие зарплаты</vt:lpstr>
      <vt:lpstr>Как стать PHP-разработчиком</vt:lpstr>
      <vt:lpstr>PowerPoint Presentation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Топ 15 возможностей и преимуществ PHP</dc:title>
  <dc:creator>max</dc:creator>
  <cp:lastModifiedBy>itstep teacher</cp:lastModifiedBy>
  <cp:revision>64</cp:revision>
  <dcterms:created xsi:type="dcterms:W3CDTF">2018-09-21T12:09:43Z</dcterms:created>
  <dcterms:modified xsi:type="dcterms:W3CDTF">2019-08-15T14:55:41Z</dcterms:modified>
</cp:coreProperties>
</file>